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tiff" ContentType="image/tif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81" r:id="rId2"/>
    <p:sldId id="301" r:id="rId3"/>
    <p:sldId id="302" r:id="rId4"/>
    <p:sldId id="303" r:id="rId5"/>
    <p:sldId id="282" r:id="rId6"/>
    <p:sldId id="283" r:id="rId7"/>
    <p:sldId id="284" r:id="rId8"/>
    <p:sldId id="285" r:id="rId9"/>
    <p:sldId id="286" r:id="rId10"/>
    <p:sldId id="260" r:id="rId11"/>
    <p:sldId id="304" r:id="rId12"/>
    <p:sldId id="287" r:id="rId13"/>
    <p:sldId id="288" r:id="rId14"/>
    <p:sldId id="295" r:id="rId15"/>
    <p:sldId id="296" r:id="rId16"/>
    <p:sldId id="297" r:id="rId17"/>
    <p:sldId id="298" r:id="rId18"/>
    <p:sldId id="299" r:id="rId19"/>
    <p:sldId id="289" r:id="rId20"/>
    <p:sldId id="290" r:id="rId21"/>
    <p:sldId id="291" r:id="rId22"/>
    <p:sldId id="292" r:id="rId23"/>
    <p:sldId id="293" r:id="rId24"/>
    <p:sldId id="294" r:id="rId2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  <a:srgbClr val="E468DB"/>
    <a:srgbClr val="FF9900"/>
    <a:srgbClr val="00FF73"/>
    <a:srgbClr val="00C0AE"/>
    <a:srgbClr val="CCFF33"/>
    <a:srgbClr val="12EE7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0" autoAdjust="0"/>
    <p:restoredTop sz="94707" autoAdjust="0"/>
  </p:normalViewPr>
  <p:slideViewPr>
    <p:cSldViewPr>
      <p:cViewPr>
        <p:scale>
          <a:sx n="64" d="100"/>
          <a:sy n="64" d="100"/>
        </p:scale>
        <p:origin x="-1332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9B4733F5-170E-4B80-8C7F-DB19B2C5D698}" type="datetimeFigureOut">
              <a:rPr lang="en-US"/>
              <a:pPr>
                <a:defRPr/>
              </a:pPr>
              <a:t>11/28/2010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BAFC888B-8E5D-4226-A577-B920A93F3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AA94FFF-9E28-4D19-9DED-8B3B86C73E9F}" type="datetimeFigureOut">
              <a:rPr lang="en-US"/>
              <a:pPr>
                <a:defRPr/>
              </a:pPr>
              <a:t>11/28/2010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19B0BA8-C6C0-4005-B6FE-F46D80D8B7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15E1E17-6E9D-4F65-A774-AACE41D7E9A2}" type="datetimeFigureOut">
              <a:rPr lang="en-US"/>
              <a:pPr>
                <a:defRPr/>
              </a:pPr>
              <a:t>11/28/2010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D78FEC1-7623-4EBD-9B97-BF7F6C1DAD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39BEA4F-4A7E-411E-AEAD-975B3BC21E08}" type="datetimeFigureOut">
              <a:rPr lang="en-US"/>
              <a:pPr>
                <a:defRPr/>
              </a:pPr>
              <a:t>11/28/2010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CC8379-38EC-4012-9CEF-8D7122FD7B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6E4B091-19E5-42C5-8424-066A28473B0D}" type="datetimeFigureOut">
              <a:rPr lang="en-US"/>
              <a:pPr>
                <a:defRPr/>
              </a:pPr>
              <a:t>11/28/2010</a:t>
            </a:fld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A0FBB62-0D5E-486B-B368-D925E5BDB8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472B78C-EFE9-4746-84FF-4195E8918EFE}" type="datetimeFigureOut">
              <a:rPr lang="en-US"/>
              <a:pPr>
                <a:defRPr/>
              </a:pPr>
              <a:t>11/28/2010</a:t>
            </a:fld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C8B0C27-323D-48C1-9B54-64D9DD565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200E31F-0779-4746-9765-B9E15FE91E1B}" type="datetimeFigureOut">
              <a:rPr lang="en-US"/>
              <a:pPr>
                <a:defRPr/>
              </a:pPr>
              <a:t>11/28/2010</a:t>
            </a:fld>
            <a:endParaRPr lang="en-U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7908938-2A67-439A-9433-1622360566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9375C54-51BC-438D-8930-30B23F2C4E75}" type="datetimeFigureOut">
              <a:rPr lang="en-US"/>
              <a:pPr>
                <a:defRPr/>
              </a:pPr>
              <a:t>11/28/2010</a:t>
            </a:fld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4BF23B1-EA1D-457E-B0CD-B8252463D6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360F2C7-5A18-49B2-A09C-2AFBA77F3AC6}" type="datetimeFigureOut">
              <a:rPr lang="en-US"/>
              <a:pPr>
                <a:defRPr/>
              </a:pPr>
              <a:t>11/28/2010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5221BC9-6E40-4D98-A332-D99C92C097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621862C-9D5F-4D84-BDC5-293ABB34D79E}" type="datetimeFigureOut">
              <a:rPr lang="en-US"/>
              <a:pPr>
                <a:defRPr/>
              </a:pPr>
              <a:t>11/28/2010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5CD7D48-DCBA-4B6F-93EF-4DD696F70B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tif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 rot="16200000">
            <a:off x="-810418" y="5555456"/>
            <a:ext cx="21129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defRPr/>
            </a:pPr>
            <a:r>
              <a:rPr lang="en-US" sz="2600" spc="900" dirty="0">
                <a:solidFill>
                  <a:srgbClr val="D9D9D9"/>
                </a:solidFill>
                <a:latin typeface="Humnst777 Blk BT" pitchFamily="34" charset="0"/>
                <a:ea typeface="Calibri" pitchFamily="34" charset="0"/>
                <a:cs typeface="Times New Roman" pitchFamily="18" charset="0"/>
              </a:rPr>
              <a:t>CADRE</a:t>
            </a:r>
            <a:endParaRPr lang="en-US" spc="900" dirty="0">
              <a:latin typeface="Arial" pitchFamily="34" charset="0"/>
            </a:endParaRPr>
          </a:p>
        </p:txBody>
      </p:sp>
      <p:pic>
        <p:nvPicPr>
          <p:cNvPr id="1029" name="Picture 5" descr="CADRElogo_2lineBW_transparent.png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096000" y="6238875"/>
            <a:ext cx="28829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I.  DRK-12 Science Project Portfolio</a:t>
            </a:r>
          </a:p>
        </p:txBody>
      </p:sp>
      <p:sp>
        <p:nvSpPr>
          <p:cNvPr id="13314" name="Rectangle 3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mtClean="0"/>
              <a:t>Descriptive 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Point in the Cycle of Research and Development</a:t>
            </a:r>
          </a:p>
        </p:txBody>
      </p:sp>
      <p:grpSp>
        <p:nvGrpSpPr>
          <p:cNvPr id="143362" name="Diagram 2"/>
          <p:cNvGrpSpPr>
            <a:grpSpLocks noChangeAspect="1"/>
          </p:cNvGrpSpPr>
          <p:nvPr/>
        </p:nvGrpSpPr>
        <p:grpSpPr bwMode="auto">
          <a:xfrm>
            <a:off x="2409825" y="1673225"/>
            <a:ext cx="5133975" cy="4643438"/>
            <a:chOff x="1678" y="1271"/>
            <a:chExt cx="2684" cy="2463"/>
          </a:xfrm>
        </p:grpSpPr>
        <p:sp>
          <p:nvSpPr>
            <p:cNvPr id="143363" name="_s4100"/>
            <p:cNvSpPr>
              <a:spLocks noChangeArrowheads="1" noTextEdit="1"/>
            </p:cNvSpPr>
            <p:nvPr/>
          </p:nvSpPr>
          <p:spPr bwMode="auto">
            <a:xfrm>
              <a:off x="2231" y="1271"/>
              <a:ext cx="1395" cy="139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9 w 21600"/>
                <a:gd name="T19" fmla="*/ 3161 h 21600"/>
                <a:gd name="T20" fmla="*/ 18441 w 21600"/>
                <a:gd name="T21" fmla="*/ 18439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1552" y="3639"/>
                  </a:moveTo>
                  <a:cubicBezTo>
                    <a:pt x="11302" y="3613"/>
                    <a:pt x="11051" y="3600"/>
                    <a:pt x="10800" y="3600"/>
                  </a:cubicBezTo>
                  <a:cubicBezTo>
                    <a:pt x="9790" y="3599"/>
                    <a:pt x="8793" y="3812"/>
                    <a:pt x="7871" y="4222"/>
                  </a:cubicBezTo>
                  <a:lnTo>
                    <a:pt x="6407" y="933"/>
                  </a:lnTo>
                  <a:cubicBezTo>
                    <a:pt x="7789" y="318"/>
                    <a:pt x="9286" y="-1"/>
                    <a:pt x="10800" y="0"/>
                  </a:cubicBezTo>
                  <a:cubicBezTo>
                    <a:pt x="11177" y="0"/>
                    <a:pt x="11553" y="19"/>
                    <a:pt x="11928" y="59"/>
                  </a:cubicBezTo>
                  <a:lnTo>
                    <a:pt x="12211" y="-2627"/>
                  </a:lnTo>
                  <a:lnTo>
                    <a:pt x="16215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3364" name="_s4101"/>
            <p:cNvSpPr>
              <a:spLocks noChangeArrowheads="1" noTextEdit="1"/>
            </p:cNvSpPr>
            <p:nvPr/>
          </p:nvSpPr>
          <p:spPr bwMode="auto">
            <a:xfrm rot="4320000">
              <a:off x="2674" y="1591"/>
              <a:ext cx="1394" cy="139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1 w 21600"/>
                <a:gd name="T19" fmla="*/ 3159 h 21600"/>
                <a:gd name="T20" fmla="*/ 18439 w 21600"/>
                <a:gd name="T21" fmla="*/ 18441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1552" y="3639"/>
                  </a:moveTo>
                  <a:cubicBezTo>
                    <a:pt x="11302" y="3613"/>
                    <a:pt x="11051" y="3600"/>
                    <a:pt x="10800" y="3600"/>
                  </a:cubicBezTo>
                  <a:cubicBezTo>
                    <a:pt x="9790" y="3599"/>
                    <a:pt x="8793" y="3812"/>
                    <a:pt x="7871" y="4222"/>
                  </a:cubicBezTo>
                  <a:lnTo>
                    <a:pt x="6407" y="933"/>
                  </a:lnTo>
                  <a:cubicBezTo>
                    <a:pt x="7789" y="318"/>
                    <a:pt x="9286" y="-1"/>
                    <a:pt x="10800" y="0"/>
                  </a:cubicBezTo>
                  <a:cubicBezTo>
                    <a:pt x="11177" y="0"/>
                    <a:pt x="11553" y="19"/>
                    <a:pt x="11928" y="59"/>
                  </a:cubicBezTo>
                  <a:lnTo>
                    <a:pt x="12211" y="-2627"/>
                  </a:lnTo>
                  <a:lnTo>
                    <a:pt x="16215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3365" name="_s4102"/>
            <p:cNvSpPr>
              <a:spLocks noChangeArrowheads="1" noTextEdit="1"/>
            </p:cNvSpPr>
            <p:nvPr/>
          </p:nvSpPr>
          <p:spPr bwMode="auto">
            <a:xfrm rot="8640000">
              <a:off x="2504" y="2112"/>
              <a:ext cx="1395" cy="139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9 w 21600"/>
                <a:gd name="T19" fmla="*/ 3161 h 21600"/>
                <a:gd name="T20" fmla="*/ 18441 w 21600"/>
                <a:gd name="T21" fmla="*/ 18439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1552" y="3639"/>
                  </a:moveTo>
                  <a:cubicBezTo>
                    <a:pt x="11302" y="3613"/>
                    <a:pt x="11051" y="3600"/>
                    <a:pt x="10800" y="3600"/>
                  </a:cubicBezTo>
                  <a:cubicBezTo>
                    <a:pt x="9790" y="3599"/>
                    <a:pt x="8793" y="3812"/>
                    <a:pt x="7871" y="4222"/>
                  </a:cubicBezTo>
                  <a:lnTo>
                    <a:pt x="6407" y="933"/>
                  </a:lnTo>
                  <a:cubicBezTo>
                    <a:pt x="7789" y="318"/>
                    <a:pt x="9286" y="-1"/>
                    <a:pt x="10800" y="0"/>
                  </a:cubicBezTo>
                  <a:cubicBezTo>
                    <a:pt x="11177" y="0"/>
                    <a:pt x="11553" y="19"/>
                    <a:pt x="11928" y="59"/>
                  </a:cubicBezTo>
                  <a:lnTo>
                    <a:pt x="12211" y="-2627"/>
                  </a:lnTo>
                  <a:lnTo>
                    <a:pt x="16215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3366" name="_s4103"/>
            <p:cNvSpPr>
              <a:spLocks noChangeArrowheads="1" noTextEdit="1"/>
            </p:cNvSpPr>
            <p:nvPr/>
          </p:nvSpPr>
          <p:spPr bwMode="auto">
            <a:xfrm rot="-8640000">
              <a:off x="1957" y="2111"/>
              <a:ext cx="1395" cy="139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59 w 21600"/>
                <a:gd name="T19" fmla="*/ 3161 h 21600"/>
                <a:gd name="T20" fmla="*/ 18441 w 21600"/>
                <a:gd name="T21" fmla="*/ 18439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1552" y="3639"/>
                  </a:moveTo>
                  <a:cubicBezTo>
                    <a:pt x="11302" y="3613"/>
                    <a:pt x="11051" y="3600"/>
                    <a:pt x="10800" y="3600"/>
                  </a:cubicBezTo>
                  <a:cubicBezTo>
                    <a:pt x="9790" y="3599"/>
                    <a:pt x="8793" y="3812"/>
                    <a:pt x="7871" y="4222"/>
                  </a:cubicBezTo>
                  <a:lnTo>
                    <a:pt x="6407" y="933"/>
                  </a:lnTo>
                  <a:cubicBezTo>
                    <a:pt x="7789" y="318"/>
                    <a:pt x="9286" y="-1"/>
                    <a:pt x="10800" y="0"/>
                  </a:cubicBezTo>
                  <a:cubicBezTo>
                    <a:pt x="11177" y="0"/>
                    <a:pt x="11553" y="19"/>
                    <a:pt x="11928" y="59"/>
                  </a:cubicBezTo>
                  <a:lnTo>
                    <a:pt x="12211" y="-2627"/>
                  </a:lnTo>
                  <a:lnTo>
                    <a:pt x="16215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3367" name="_s4104"/>
            <p:cNvSpPr>
              <a:spLocks noChangeArrowheads="1" noTextEdit="1"/>
            </p:cNvSpPr>
            <p:nvPr/>
          </p:nvSpPr>
          <p:spPr bwMode="auto">
            <a:xfrm rot="-4320000">
              <a:off x="1789" y="1590"/>
              <a:ext cx="1394" cy="139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1 w 21600"/>
                <a:gd name="T19" fmla="*/ 3159 h 21600"/>
                <a:gd name="T20" fmla="*/ 18439 w 21600"/>
                <a:gd name="T21" fmla="*/ 18441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1552" y="3639"/>
                  </a:moveTo>
                  <a:cubicBezTo>
                    <a:pt x="11302" y="3613"/>
                    <a:pt x="11051" y="3600"/>
                    <a:pt x="10800" y="3600"/>
                  </a:cubicBezTo>
                  <a:cubicBezTo>
                    <a:pt x="9790" y="3599"/>
                    <a:pt x="8793" y="3812"/>
                    <a:pt x="7871" y="4222"/>
                  </a:cubicBezTo>
                  <a:lnTo>
                    <a:pt x="6407" y="933"/>
                  </a:lnTo>
                  <a:cubicBezTo>
                    <a:pt x="7789" y="318"/>
                    <a:pt x="9286" y="-1"/>
                    <a:pt x="10800" y="0"/>
                  </a:cubicBezTo>
                  <a:cubicBezTo>
                    <a:pt x="11177" y="0"/>
                    <a:pt x="11553" y="19"/>
                    <a:pt x="11928" y="59"/>
                  </a:cubicBezTo>
                  <a:lnTo>
                    <a:pt x="12211" y="-2627"/>
                  </a:lnTo>
                  <a:lnTo>
                    <a:pt x="16215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3368" name="_s4105"/>
            <p:cNvSpPr>
              <a:spLocks noChangeArrowheads="1"/>
            </p:cNvSpPr>
            <p:nvPr/>
          </p:nvSpPr>
          <p:spPr bwMode="auto">
            <a:xfrm>
              <a:off x="2673" y="3221"/>
              <a:ext cx="513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500" b="1"/>
                <a:t>Synthesize &amp; </a:t>
              </a:r>
            </a:p>
            <a:p>
              <a:pPr algn="ctr"/>
              <a:r>
                <a:rPr lang="en-US" sz="1500" b="1"/>
                <a:t>theorize</a:t>
              </a:r>
            </a:p>
            <a:p>
              <a:pPr algn="ctr"/>
              <a:r>
                <a:rPr lang="en-US" sz="1500" b="1">
                  <a:solidFill>
                    <a:srgbClr val="0000FF"/>
                  </a:solidFill>
                </a:rPr>
                <a:t>9%</a:t>
              </a:r>
              <a:endParaRPr lang="en-US" sz="1700"/>
            </a:p>
          </p:txBody>
        </p:sp>
        <p:sp>
          <p:nvSpPr>
            <p:cNvPr id="143369" name="_s4106"/>
            <p:cNvSpPr>
              <a:spLocks noChangeArrowheads="1"/>
            </p:cNvSpPr>
            <p:nvPr/>
          </p:nvSpPr>
          <p:spPr bwMode="auto">
            <a:xfrm>
              <a:off x="1853" y="1353"/>
              <a:ext cx="797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500" b="1"/>
                <a:t>Develop &amp; Test</a:t>
              </a:r>
            </a:p>
            <a:p>
              <a:pPr algn="ctr"/>
              <a:r>
                <a:rPr lang="en-US" sz="1500" b="1">
                  <a:solidFill>
                    <a:srgbClr val="0000FF"/>
                  </a:solidFill>
                </a:rPr>
                <a:t>72%</a:t>
              </a:r>
              <a:endParaRPr lang="en-US" sz="1700"/>
            </a:p>
          </p:txBody>
        </p:sp>
        <p:sp>
          <p:nvSpPr>
            <p:cNvPr id="143370" name="_s4107"/>
            <p:cNvSpPr>
              <a:spLocks noChangeArrowheads="1"/>
            </p:cNvSpPr>
            <p:nvPr/>
          </p:nvSpPr>
          <p:spPr bwMode="auto">
            <a:xfrm>
              <a:off x="3286" y="1329"/>
              <a:ext cx="1076" cy="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700"/>
                <a:t>  </a:t>
              </a:r>
              <a:r>
                <a:rPr lang="en-US" sz="1500" b="1"/>
                <a:t>Implement &amp; Improve</a:t>
              </a:r>
            </a:p>
            <a:p>
              <a:pPr algn="ctr"/>
              <a:r>
                <a:rPr lang="en-US" sz="1500" b="1">
                  <a:solidFill>
                    <a:srgbClr val="0000FF"/>
                  </a:solidFill>
                </a:rPr>
                <a:t>8%</a:t>
              </a:r>
            </a:p>
          </p:txBody>
        </p:sp>
        <p:sp>
          <p:nvSpPr>
            <p:cNvPr id="143371" name="_s4108"/>
            <p:cNvSpPr>
              <a:spLocks noChangeArrowheads="1"/>
            </p:cNvSpPr>
            <p:nvPr/>
          </p:nvSpPr>
          <p:spPr bwMode="auto">
            <a:xfrm>
              <a:off x="3667" y="2498"/>
              <a:ext cx="513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500" b="1"/>
                <a:t>Scale-up &amp; Study Effectiveness</a:t>
              </a:r>
            </a:p>
            <a:p>
              <a:pPr algn="ctr"/>
              <a:r>
                <a:rPr lang="en-US" sz="1500" b="1">
                  <a:solidFill>
                    <a:srgbClr val="0000FF"/>
                  </a:solidFill>
                </a:rPr>
                <a:t>3%</a:t>
              </a:r>
            </a:p>
          </p:txBody>
        </p:sp>
        <p:sp>
          <p:nvSpPr>
            <p:cNvPr id="143372" name="_s4109"/>
            <p:cNvSpPr>
              <a:spLocks noChangeArrowheads="1"/>
            </p:cNvSpPr>
            <p:nvPr/>
          </p:nvSpPr>
          <p:spPr bwMode="auto">
            <a:xfrm>
              <a:off x="1678" y="2499"/>
              <a:ext cx="513" cy="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500" b="1"/>
                <a:t>Explore, Hypothesize, &amp; Clarify</a:t>
              </a:r>
            </a:p>
            <a:p>
              <a:pPr algn="ctr"/>
              <a:r>
                <a:rPr lang="en-US" sz="1500" b="1">
                  <a:solidFill>
                    <a:srgbClr val="0000FF"/>
                  </a:solidFill>
                </a:rPr>
                <a:t>8%</a:t>
              </a:r>
              <a:endParaRPr lang="en-US" sz="17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Dissemination of Findings</a:t>
            </a:r>
          </a:p>
        </p:txBody>
      </p:sp>
      <p:sp>
        <p:nvSpPr>
          <p:cNvPr id="144386" name="Rectangle 5"/>
          <p:cNvSpPr>
            <a:spLocks noGrp="1"/>
          </p:cNvSpPr>
          <p:nvPr>
            <p:ph type="body" sz="half" idx="4294967295"/>
          </p:nvPr>
        </p:nvSpPr>
        <p:spPr>
          <a:xfrm>
            <a:off x="533400" y="1600200"/>
            <a:ext cx="40386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600" smtClean="0"/>
              <a:t>Journal article: 66%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Book/chapter: 9%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Report: 5%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White/working paper: 9%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Newsletter: 8%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Popular Media: 7%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Presentation/poster: 80%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Website: 66%</a:t>
            </a:r>
          </a:p>
        </p:txBody>
      </p:sp>
      <p:sp>
        <p:nvSpPr>
          <p:cNvPr id="144387" name="Rectangle 6"/>
          <p:cNvSpPr>
            <a:spLocks noGrp="1"/>
          </p:cNvSpPr>
          <p:nvPr>
            <p:ph type="body" sz="half" idx="4294967295"/>
          </p:nvPr>
        </p:nvSpPr>
        <p:spPr>
          <a:xfrm>
            <a:off x="4724400" y="1600200"/>
            <a:ext cx="40386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600" smtClean="0"/>
              <a:t>Blog: 1%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Webinar: 6%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Workshop: 29%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CD/DVD: 5%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Commercial product: 15%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Professional network: 34%</a:t>
            </a:r>
          </a:p>
          <a:p>
            <a:pPr>
              <a:buFont typeface="Wingdings" pitchFamily="2" charset="2"/>
              <a:buChar char="Ø"/>
            </a:pPr>
            <a:r>
              <a:rPr lang="en-US" sz="2600" smtClean="0"/>
              <a:t>Other: 32%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2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II.  </a:t>
            </a:r>
            <a:r>
              <a:rPr lang="en-US" sz="4300" smtClean="0"/>
              <a:t>DRK-12 Science Project Research Questions</a:t>
            </a:r>
          </a:p>
        </p:txBody>
      </p:sp>
      <p:sp>
        <p:nvSpPr>
          <p:cNvPr id="145410" name="Rectangle 4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mtClean="0"/>
              <a:t>Categories and Descriptions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Science Projects – Research Questions</a:t>
            </a:r>
          </a:p>
        </p:txBody>
      </p:sp>
      <p:sp>
        <p:nvSpPr>
          <p:cNvPr id="146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b="1" i="1" smtClean="0"/>
              <a:t>Categories of Research Questions</a:t>
            </a:r>
            <a:r>
              <a:rPr lang="en-US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Project implementation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Teacher outcomes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Student outcomes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Classroom/school/district outcomes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Project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Project Implementation</a:t>
            </a:r>
          </a:p>
        </p:txBody>
      </p:sp>
      <p:sp>
        <p:nvSpPr>
          <p:cNvPr id="14745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mtClean="0"/>
              <a:t>Meeting project goals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Barriers to success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Implementing with fidelity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Support for teachers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Support for students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Teacher Outcomes</a:t>
            </a:r>
          </a:p>
        </p:txBody>
      </p:sp>
      <p:sp>
        <p:nvSpPr>
          <p:cNvPr id="14848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mtClean="0"/>
              <a:t>Teacher content knowledge/learning/skills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Teacher satisfaction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Changes in instruction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Changes in teacher attitudes/beliefs/motivation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Incorporation of tools into instruction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Student Outcomes</a:t>
            </a:r>
          </a:p>
        </p:txBody>
      </p:sp>
      <p:sp>
        <p:nvSpPr>
          <p:cNvPr id="14950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mtClean="0"/>
              <a:t>Enhancement of student learning (academic/social/emotional)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Changes in achievement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Obstacles to learning/achieving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Effects on college and career goals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Changes in student confidence, motivation, awareness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Classroom/School/District Outcomes</a:t>
            </a:r>
          </a:p>
        </p:txBody>
      </p:sp>
      <p:sp>
        <p:nvSpPr>
          <p:cNvPr id="15053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mtClean="0"/>
              <a:t>Professional development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Instructional support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Institutional policies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School structure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Teaching methodology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Classroom discourse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Project Evaluation</a:t>
            </a:r>
          </a:p>
        </p:txBody>
      </p:sp>
      <p:sp>
        <p:nvSpPr>
          <p:cNvPr id="15155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mtClean="0"/>
              <a:t>Formative/summative evaluation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Project effectiveness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Comparisons of new versus existing tools and techniques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Implementation challenges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Curriculum validity/reliability/bias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Rectangle 2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III.  DRK-12 Science Projects’ Use of Technology</a:t>
            </a:r>
          </a:p>
        </p:txBody>
      </p:sp>
      <p:sp>
        <p:nvSpPr>
          <p:cNvPr id="152578" name="Rectangle 4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mtClean="0"/>
              <a:t>Categories and Descriptions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DRK-12 Project Portfolio (n=176)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i="1" smtClean="0"/>
              <a:t>Science Project Breakdown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101 Science Projects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55 Science Projects (with technology)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i="1" smtClean="0"/>
              <a:t>Science Project Funding (median funding)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Science Projects:  $1,412,555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Science Projects (with technology): $1,779,459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Science Projects (without technology): $597,503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i="1" smtClean="0"/>
              <a:t>Average Length of Award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Science Projects:  3.49 years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Science Projects (with technology):  3.70 years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000" smtClean="0"/>
              <a:t>Science Projects (without technology):  3.24 years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Science Projects – Technology Categories</a:t>
            </a:r>
          </a:p>
        </p:txBody>
      </p:sp>
      <p:sp>
        <p:nvSpPr>
          <p:cNvPr id="15360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en-US" smtClean="0"/>
          </a:p>
          <a:p>
            <a:pPr>
              <a:buFont typeface="Wingdings" pitchFamily="2" charset="2"/>
              <a:buChar char="Ø"/>
            </a:pPr>
            <a:r>
              <a:rPr lang="en-US" smtClean="0"/>
              <a:t>On-line gaming/interactive learning/virtual environment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On-line network/collaboration tool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Software on personal computer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Assessment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On-line gaming/Interactive Learning/Virtual Environment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5462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600" smtClean="0"/>
              <a:t>Student data collection contributions to ongoing studies (on-line observations &amp; data entry)/virtual laboratories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600" smtClean="0"/>
              <a:t>Student tutoring via interactive learning tools/ automated tutoring for lower performing students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600" smtClean="0"/>
              <a:t>Students interaction with “augmented reality” to supplement classroom curricula (e.g., climate change)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600" smtClean="0"/>
              <a:t>Scientific inquiry using GPS units, digital smart graphs, Google Earth, etc…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600" smtClean="0"/>
              <a:t>Teacher professional development about interactive software</a:t>
            </a:r>
            <a:r>
              <a:rPr lang="en-US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On-line Networking/</a:t>
            </a:r>
            <a:br>
              <a:rPr lang="en-US" sz="4000" smtClean="0"/>
            </a:br>
            <a:r>
              <a:rPr lang="en-US" sz="4000" smtClean="0"/>
              <a:t>Collaboration Tools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5565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smtClean="0"/>
              <a:t>Interactive information-sharing and collaboration, on-line</a:t>
            </a:r>
          </a:p>
          <a:p>
            <a:pPr>
              <a:buFont typeface="Wingdings" pitchFamily="2" charset="2"/>
              <a:buChar char="Ø"/>
            </a:pPr>
            <a:r>
              <a:rPr lang="en-US" sz="2800" smtClean="0"/>
              <a:t>On-line professional development (on curricula, lesson planning tools, audio/video training materials)</a:t>
            </a:r>
          </a:p>
          <a:p>
            <a:pPr>
              <a:buFont typeface="Wingdings" pitchFamily="2" charset="2"/>
              <a:buChar char="Ø"/>
            </a:pPr>
            <a:r>
              <a:rPr lang="en-US" sz="2800" smtClean="0"/>
              <a:t>Promoting professional communities/communities of practice among teachers and between teachers and scientists</a:t>
            </a:r>
          </a:p>
          <a:p>
            <a:pPr>
              <a:buFont typeface="Wingdings" pitchFamily="2" charset="2"/>
              <a:buChar char="Ø"/>
            </a:pPr>
            <a:r>
              <a:rPr lang="en-US" sz="2800" smtClean="0"/>
              <a:t>Social interaction platforms for students using avatars, portfolio spaces, and discussion forums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Software on Personal Computers</a:t>
            </a:r>
          </a:p>
        </p:txBody>
      </p:sp>
      <p:sp>
        <p:nvSpPr>
          <p:cNvPr id="15667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mtClean="0"/>
              <a:t>Ongoing teacher assessments to enhance instruction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Interactive learning tools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Digital laboratories</a:t>
            </a:r>
          </a:p>
          <a:p>
            <a:pPr>
              <a:buFont typeface="Wingdings" pitchFamily="2" charset="2"/>
              <a:buChar char="Ø"/>
            </a:pPr>
            <a:r>
              <a:rPr lang="en-US" smtClean="0"/>
              <a:t>Tutorials/assessments/progress reports of student understanding and accumulation of knowledge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/>
              <a:t>Assessment</a:t>
            </a:r>
          </a:p>
        </p:txBody>
      </p:sp>
      <p:sp>
        <p:nvSpPr>
          <p:cNvPr id="15769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smtClean="0"/>
              <a:t>Formative assessment</a:t>
            </a:r>
          </a:p>
          <a:p>
            <a:pPr>
              <a:buFont typeface="Wingdings" pitchFamily="2" charset="2"/>
              <a:buChar char="Ø"/>
            </a:pPr>
            <a:r>
              <a:rPr lang="en-US" sz="2800" smtClean="0"/>
              <a:t>Summative assessment</a:t>
            </a:r>
          </a:p>
          <a:p>
            <a:pPr>
              <a:buFont typeface="Wingdings" pitchFamily="2" charset="2"/>
              <a:buChar char="Ø"/>
            </a:pPr>
            <a:r>
              <a:rPr lang="en-US" sz="2800" smtClean="0"/>
              <a:t>Simulation-based benchmark assessment aligned with national standards—designed to bridge gap between formative and summative assessments</a:t>
            </a:r>
          </a:p>
          <a:p>
            <a:pPr>
              <a:buFont typeface="Wingdings" pitchFamily="2" charset="2"/>
              <a:buChar char="Ø"/>
            </a:pPr>
            <a:r>
              <a:rPr lang="en-US" sz="2800" smtClean="0"/>
              <a:t>Assessment of strategies for teaching STEM</a:t>
            </a:r>
          </a:p>
          <a:p>
            <a:pPr>
              <a:buFont typeface="Wingdings" pitchFamily="2" charset="2"/>
              <a:buChar char="Ø"/>
            </a:pPr>
            <a:r>
              <a:rPr lang="en-US" sz="2800" smtClean="0"/>
              <a:t>Virtual environment-situated assessment modules</a:t>
            </a:r>
          </a:p>
          <a:p>
            <a:pPr>
              <a:buFont typeface="Wingdings" pitchFamily="2" charset="2"/>
              <a:buChar char="Ø"/>
            </a:pPr>
            <a:r>
              <a:rPr lang="en-US" sz="2800" smtClean="0"/>
              <a:t>Assessment of professional development</a:t>
            </a:r>
          </a:p>
          <a:p>
            <a:pPr>
              <a:buFont typeface="Wingdings" pitchFamily="2" charset="2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Science Projects by Grade Band</a:t>
            </a:r>
          </a:p>
        </p:txBody>
      </p:sp>
      <p:graphicFrame>
        <p:nvGraphicFramePr>
          <p:cNvPr id="135177" name="Object 9"/>
          <p:cNvGraphicFramePr>
            <a:graphicFrameLocks noChangeAspect="1"/>
          </p:cNvGraphicFramePr>
          <p:nvPr/>
        </p:nvGraphicFramePr>
        <p:xfrm>
          <a:off x="533400" y="1371600"/>
          <a:ext cx="8305800" cy="4724400"/>
        </p:xfrm>
        <a:graphic>
          <a:graphicData uri="http://schemas.openxmlformats.org/presentationml/2006/ole">
            <p:oleObj spid="_x0000_s135177" name="Chart" r:id="rId3" imgW="5867400" imgH="2428875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Science Content Areas</a:t>
            </a:r>
          </a:p>
        </p:txBody>
      </p:sp>
      <p:graphicFrame>
        <p:nvGraphicFramePr>
          <p:cNvPr id="137223" name="Object 7"/>
          <p:cNvGraphicFramePr>
            <a:graphicFrameLocks noChangeAspect="1"/>
          </p:cNvGraphicFramePr>
          <p:nvPr/>
        </p:nvGraphicFramePr>
        <p:xfrm>
          <a:off x="457200" y="1295400"/>
          <a:ext cx="8305800" cy="4800600"/>
        </p:xfrm>
        <a:graphic>
          <a:graphicData uri="http://schemas.openxmlformats.org/presentationml/2006/ole">
            <p:oleObj spid="_x0000_s137223" name="Chart" r:id="rId3" imgW="5867400" imgH="2619375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3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Science Projects Focus</a:t>
            </a:r>
          </a:p>
        </p:txBody>
      </p:sp>
      <p:graphicFrame>
        <p:nvGraphicFramePr>
          <p:cNvPr id="56339" name="Object 19"/>
          <p:cNvGraphicFramePr>
            <a:graphicFrameLocks noChangeAspect="1"/>
          </p:cNvGraphicFramePr>
          <p:nvPr/>
        </p:nvGraphicFramePr>
        <p:xfrm>
          <a:off x="533400" y="1219200"/>
          <a:ext cx="8077200" cy="4876800"/>
        </p:xfrm>
        <a:graphic>
          <a:graphicData uri="http://schemas.openxmlformats.org/presentationml/2006/ole">
            <p:oleObj spid="_x0000_s56339" name="Chart" r:id="rId3" imgW="6448425" imgH="3876675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Types of Resources</a:t>
            </a:r>
          </a:p>
        </p:txBody>
      </p:sp>
      <p:graphicFrame>
        <p:nvGraphicFramePr>
          <p:cNvPr id="58384" name="Object 16"/>
          <p:cNvGraphicFramePr>
            <a:graphicFrameLocks noChangeAspect="1"/>
          </p:cNvGraphicFramePr>
          <p:nvPr>
            <p:ph sz="half" idx="4294967295"/>
          </p:nvPr>
        </p:nvGraphicFramePr>
        <p:xfrm>
          <a:off x="609600" y="1295400"/>
          <a:ext cx="8001000" cy="4724400"/>
        </p:xfrm>
        <a:graphic>
          <a:graphicData uri="http://schemas.openxmlformats.org/presentationml/2006/ole">
            <p:oleObj spid="_x0000_s58384" name="Chart" r:id="rId3" imgW="5867400" imgH="242887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33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Types of Technologies</a:t>
            </a:r>
          </a:p>
        </p:txBody>
      </p:sp>
      <p:graphicFrame>
        <p:nvGraphicFramePr>
          <p:cNvPr id="60432" name="Object 16"/>
          <p:cNvGraphicFramePr>
            <a:graphicFrameLocks noChangeAspect="1"/>
          </p:cNvGraphicFramePr>
          <p:nvPr>
            <p:ph sz="half" idx="4294967295"/>
          </p:nvPr>
        </p:nvGraphicFramePr>
        <p:xfrm>
          <a:off x="609600" y="1276350"/>
          <a:ext cx="7924800" cy="4819650"/>
        </p:xfrm>
        <a:graphic>
          <a:graphicData uri="http://schemas.openxmlformats.org/presentationml/2006/ole">
            <p:oleObj spid="_x0000_s60432" name="Chart" r:id="rId3" imgW="5867400" imgH="334327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Types of Models</a:t>
            </a:r>
          </a:p>
        </p:txBody>
      </p:sp>
      <p:graphicFrame>
        <p:nvGraphicFramePr>
          <p:cNvPr id="62481" name="Object 17"/>
          <p:cNvGraphicFramePr>
            <a:graphicFrameLocks noChangeAspect="1"/>
          </p:cNvGraphicFramePr>
          <p:nvPr>
            <p:ph sz="half" idx="4294967295"/>
          </p:nvPr>
        </p:nvGraphicFramePr>
        <p:xfrm>
          <a:off x="685800" y="1255713"/>
          <a:ext cx="7848600" cy="4764087"/>
        </p:xfrm>
        <a:graphic>
          <a:graphicData uri="http://schemas.openxmlformats.org/presentationml/2006/ole">
            <p:oleObj spid="_x0000_s62481" name="Chart" r:id="rId3" imgW="5867400" imgH="349567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8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Science Projects - Target Audience</a:t>
            </a:r>
          </a:p>
        </p:txBody>
      </p:sp>
      <p:graphicFrame>
        <p:nvGraphicFramePr>
          <p:cNvPr id="64527" name="Object 15"/>
          <p:cNvGraphicFramePr>
            <a:graphicFrameLocks noChangeAspect="1"/>
          </p:cNvGraphicFramePr>
          <p:nvPr>
            <p:ph sz="half" idx="4294967295"/>
          </p:nvPr>
        </p:nvGraphicFramePr>
        <p:xfrm>
          <a:off x="762000" y="1295400"/>
          <a:ext cx="7772400" cy="4800600"/>
        </p:xfrm>
        <a:graphic>
          <a:graphicData uri="http://schemas.openxmlformats.org/presentationml/2006/ole">
            <p:oleObj spid="_x0000_s64527" name="Chart" r:id="rId3" imgW="5867400" imgH="349567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4638</TotalTime>
  <Words>453</Words>
  <Application>Microsoft Office PowerPoint</Application>
  <PresentationFormat>On-screen Show (4:3)</PresentationFormat>
  <Paragraphs>122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9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40" baseType="lpstr">
      <vt:lpstr>Arial</vt:lpstr>
      <vt:lpstr>Calibri</vt:lpstr>
      <vt:lpstr>Humnst777 Blk BT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Chart</vt:lpstr>
      <vt:lpstr>Microsoft Office Excel Chart</vt:lpstr>
      <vt:lpstr>I.  DRK-12 Science Project Portfolio</vt:lpstr>
      <vt:lpstr>DRK-12 Project Portfolio (n=176)</vt:lpstr>
      <vt:lpstr>Science Projects by Grade Band</vt:lpstr>
      <vt:lpstr>Science Content Areas</vt:lpstr>
      <vt:lpstr>Science Projects Focus</vt:lpstr>
      <vt:lpstr>Types of Resources</vt:lpstr>
      <vt:lpstr>Types of Technologies</vt:lpstr>
      <vt:lpstr>Types of Models</vt:lpstr>
      <vt:lpstr>Science Projects - Target Audience</vt:lpstr>
      <vt:lpstr>Point in the Cycle of Research and Development</vt:lpstr>
      <vt:lpstr>Dissemination of Findings</vt:lpstr>
      <vt:lpstr>II.  DRK-12 Science Project Research Questions</vt:lpstr>
      <vt:lpstr>Science Projects – Research Questions</vt:lpstr>
      <vt:lpstr>Project Implementation</vt:lpstr>
      <vt:lpstr>Teacher Outcomes</vt:lpstr>
      <vt:lpstr>Student Outcomes</vt:lpstr>
      <vt:lpstr>Classroom/School/District Outcomes</vt:lpstr>
      <vt:lpstr>Project Evaluation</vt:lpstr>
      <vt:lpstr>III.  DRK-12 Science Projects’ Use of Technology</vt:lpstr>
      <vt:lpstr>Science Projects – Technology Categories</vt:lpstr>
      <vt:lpstr>On-line gaming/Interactive Learning/Virtual Environment </vt:lpstr>
      <vt:lpstr>On-line Networking/ Collaboration Tools </vt:lpstr>
      <vt:lpstr>Software on Personal Computers</vt:lpstr>
      <vt:lpstr>Assessment</vt:lpstr>
    </vt:vector>
  </TitlesOfParts>
  <Company>EDC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Silvia Lavita</dc:creator>
  <cp:lastModifiedBy>RulfFountainA</cp:lastModifiedBy>
  <cp:revision>220</cp:revision>
  <dcterms:created xsi:type="dcterms:W3CDTF">2009-06-23T16:15:21Z</dcterms:created>
  <dcterms:modified xsi:type="dcterms:W3CDTF">2010-11-29T02:47:24Z</dcterms:modified>
</cp:coreProperties>
</file>